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6" r:id="rId6"/>
    <p:sldId id="260" r:id="rId7"/>
    <p:sldId id="261" r:id="rId8"/>
    <p:sldId id="262" r:id="rId9"/>
    <p:sldId id="267" r:id="rId10"/>
    <p:sldId id="268" r:id="rId11"/>
  </p:sldIdLst>
  <p:sldSz cx="9144000" cy="5143500" type="screen16x9"/>
  <p:notesSz cx="6858000" cy="9144000"/>
  <p:embeddedFontLst>
    <p:embeddedFont>
      <p:font typeface="NanumGothic ExtraBold" panose="020B0600000101010101" charset="-127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47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903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4017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5424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59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6598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42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 err="1">
                <a:solidFill>
                  <a:srgbClr val="19264B"/>
                </a:solidFill>
              </a:rPr>
              <a:t>핸즈온</a:t>
            </a:r>
            <a:r>
              <a:rPr lang="ko-KR" altLang="en-US" sz="2500" b="1">
                <a:solidFill>
                  <a:srgbClr val="19264B"/>
                </a:solidFill>
              </a:rPr>
              <a:t> </a:t>
            </a:r>
            <a:r>
              <a:rPr lang="en-US" altLang="ko" sz="2500" b="1">
                <a:solidFill>
                  <a:srgbClr val="19264B"/>
                </a:solidFill>
              </a:rPr>
              <a:t>5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함정훈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494315" y="2090095"/>
            <a:ext cx="4979400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50794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김</a:t>
            </a:r>
            <a:r>
              <a:rPr lang="ko-KR" altLang="en-US" dirty="0" err="1"/>
              <a:t>휘중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박도영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함정훈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.</a:t>
            </a:r>
            <a:endParaRPr dirty="0"/>
          </a:p>
        </p:txBody>
      </p:sp>
      <p:pic>
        <p:nvPicPr>
          <p:cNvPr id="3" name="그림 2" descr="텍스트, 사람, 실내, 남자이(가) 표시된 사진&#10;&#10;자동 생성된 설명">
            <a:extLst>
              <a:ext uri="{FF2B5EF4-FFF2-40B4-BE49-F238E27FC236}">
                <a16:creationId xmlns:a16="http://schemas.microsoft.com/office/drawing/2014/main" id="{38CF07BC-FCF1-A67F-8D7B-78B1E2F41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943" y="1820125"/>
            <a:ext cx="4287600" cy="22671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436205-2D57-8834-0410-068184DEAEF8}"/>
              </a:ext>
            </a:extLst>
          </p:cNvPr>
          <p:cNvSpPr txBox="1"/>
          <p:nvPr/>
        </p:nvSpPr>
        <p:spPr>
          <a:xfrm>
            <a:off x="1518557" y="973411"/>
            <a:ext cx="61068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● 투표기반 분류기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● </a:t>
            </a:r>
            <a:r>
              <a:rPr lang="ko-KR" altLang="en-US" sz="1600" dirty="0" err="1"/>
              <a:t>배깅</a:t>
            </a:r>
            <a:r>
              <a:rPr lang="ko-KR" altLang="en-US" sz="1600" dirty="0"/>
              <a:t> </a:t>
            </a:r>
            <a:r>
              <a:rPr lang="en-US" altLang="ko-KR" sz="1600" dirty="0"/>
              <a:t>&amp;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페이스팅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● 랜덤 포레스트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● </a:t>
            </a:r>
            <a:r>
              <a:rPr lang="ko-KR" altLang="en-US" sz="1600" dirty="0" err="1"/>
              <a:t>부스팅</a:t>
            </a:r>
            <a:endParaRPr lang="en-US" altLang="ko-KR" sz="1600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투표기반 분류기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0EADF-1A02-CEA9-C9BC-C711F8E41C04}"/>
              </a:ext>
            </a:extLst>
          </p:cNvPr>
          <p:cNvSpPr txBox="1"/>
          <p:nvPr/>
        </p:nvSpPr>
        <p:spPr>
          <a:xfrm>
            <a:off x="5453743" y="1000706"/>
            <a:ext cx="35173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직접 투표 </a:t>
            </a:r>
            <a:r>
              <a:rPr lang="ko-KR" altLang="en-US" dirty="0" err="1"/>
              <a:t>분류기란</a:t>
            </a:r>
            <a:r>
              <a:rPr lang="ko-KR" altLang="en-US" dirty="0"/>
              <a:t> 다수결로 각 분류기의 예측을 모아서 가장 많이 선택된 클래스를 예측하는 것이다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 분류기가 약한 </a:t>
            </a:r>
            <a:r>
              <a:rPr lang="ko-KR" altLang="en-US" dirty="0" err="1"/>
              <a:t>학습기일지라도</a:t>
            </a:r>
            <a:r>
              <a:rPr lang="ko-KR" altLang="en-US" dirty="0"/>
              <a:t> 충분하게 많고 다양하다면 앙상블은 강한 학습기가 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모든 분류기가 클래스의 확률을 예측할 수 있으면 개별 분류기의 예측을 평균 내어 확률이 가장 높은 클래스를 예측할 수 있다</a:t>
            </a:r>
            <a:r>
              <a:rPr lang="en-US" altLang="ko-KR" dirty="0"/>
              <a:t>. </a:t>
            </a:r>
            <a:r>
              <a:rPr lang="ko-KR" altLang="en-US" dirty="0"/>
              <a:t>이를 간접투표라고 한다</a:t>
            </a:r>
            <a:r>
              <a:rPr lang="en-US" altLang="ko-KR" dirty="0"/>
              <a:t>. </a:t>
            </a:r>
            <a:r>
              <a:rPr lang="ko-KR" altLang="en-US" dirty="0"/>
              <a:t>이 방식은 확률이 높은 투표에 비중을 더 두기 때문에 직접 투표 방식보다 성능이 높다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ED1738-4FCB-5EB8-38EA-E53625F78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663" y="1227000"/>
            <a:ext cx="3943068" cy="24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425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투표기반 분류기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0EADF-1A02-CEA9-C9BC-C711F8E41C04}"/>
              </a:ext>
            </a:extLst>
          </p:cNvPr>
          <p:cNvSpPr txBox="1"/>
          <p:nvPr/>
        </p:nvSpPr>
        <p:spPr>
          <a:xfrm>
            <a:off x="1485900" y="1028700"/>
            <a:ext cx="685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투표 기반 분류기의 전제는 적용되는 </a:t>
            </a:r>
            <a:r>
              <a:rPr lang="ko-KR" altLang="en-US" dirty="0" err="1"/>
              <a:t>머신러닝</a:t>
            </a:r>
            <a:r>
              <a:rPr lang="ko-KR" altLang="en-US" dirty="0"/>
              <a:t> 모듈이 독립적이어야 한다는 것이다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동전을 던질 때 각각의 시행은 모두 독립적이라는 것을 생각하면 쉽게 이해할 수 있다</a:t>
            </a:r>
            <a:r>
              <a:rPr lang="en-US" altLang="ko-KR" dirty="0"/>
              <a:t>. </a:t>
            </a:r>
            <a:r>
              <a:rPr lang="ko-KR" altLang="en-US" dirty="0"/>
              <a:t>마찬가지로 투표 기반 분류기에 적용되는 </a:t>
            </a:r>
            <a:r>
              <a:rPr lang="ko-KR" altLang="en-US" dirty="0" err="1"/>
              <a:t>머신러닝</a:t>
            </a:r>
            <a:r>
              <a:rPr lang="ko-KR" altLang="en-US" dirty="0"/>
              <a:t> 모듈은 서로에게 영향을 주지 않으면서 독립적으로 시행되어야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701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배깅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&amp;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페이스팅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DFCDF5-28C8-0FB1-CAA4-1FA253E88A7C}"/>
              </a:ext>
            </a:extLst>
          </p:cNvPr>
          <p:cNvSpPr txBox="1"/>
          <p:nvPr/>
        </p:nvSpPr>
        <p:spPr>
          <a:xfrm>
            <a:off x="5799197" y="576164"/>
            <a:ext cx="317192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같은 알고리즘을 사용하고 훈련 세트의 서브셋을 무작위로 구성하여 분류기를 각기 다르게 학습시키는 것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</a:p>
          <a:p>
            <a:endParaRPr lang="en-US" altLang="ko-KR" dirty="0">
              <a:latin typeface="Helvetica Neue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훈련 세트에서 중복을 허용하여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샘플링하는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방식을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배깅이라고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하며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중복을 허용하지 않고 샘플링 하는 방식을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페이스팅이라고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endParaRPr lang="en-US" altLang="ko-KR" dirty="0">
              <a:latin typeface="Helvetica Neue"/>
            </a:endParaRPr>
          </a:p>
          <a:p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배깅과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페이스팅에서는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같은 훈련 샘플을 여러 개의 예측기에 걸쳐 사용할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하지만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배깅만이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한 예측기를 위해 같은 훈련 샘플을 여러 번 샘플링 할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E1B989-FB4E-4B8D-98D6-367B09392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0068" y="957613"/>
            <a:ext cx="4389129" cy="221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1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랜덤 포레스트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B70E20-4587-D90E-58AF-EB0E8BB46D31}"/>
              </a:ext>
            </a:extLst>
          </p:cNvPr>
          <p:cNvSpPr txBox="1"/>
          <p:nvPr/>
        </p:nvSpPr>
        <p:spPr>
          <a:xfrm>
            <a:off x="5468642" y="962025"/>
            <a:ext cx="34304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일반적으로 </a:t>
            </a:r>
            <a:r>
              <a:rPr lang="ko-KR" altLang="en-US" dirty="0" err="1"/>
              <a:t>배깅</a:t>
            </a:r>
            <a:r>
              <a:rPr lang="ko-KR" altLang="en-US" dirty="0"/>
              <a:t> 방법</a:t>
            </a:r>
            <a:r>
              <a:rPr lang="en-US" altLang="ko-KR" dirty="0"/>
              <a:t>(</a:t>
            </a:r>
            <a:r>
              <a:rPr lang="ko-KR" altLang="en-US" dirty="0"/>
              <a:t>또는 </a:t>
            </a:r>
            <a:r>
              <a:rPr lang="ko-KR" altLang="en-US" dirty="0" err="1"/>
              <a:t>페이스팅</a:t>
            </a:r>
            <a:r>
              <a:rPr lang="en-US" altLang="ko-KR" dirty="0"/>
              <a:t>)</a:t>
            </a:r>
            <a:r>
              <a:rPr lang="ko-KR" altLang="en-US" dirty="0"/>
              <a:t>을 적용한 결정 트리의 앙상블이다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랜덤 포레스트 알고리즘은 트리의 노드를 분할할 때 전체 특성 중에서 최선의 특성을 찾는 대신 무작위로 선택한 특성 후보 중에서 최적의 특성을 찾는 식으로 무작위성을 더 주입한다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이는 결국 트리를 더욱 다양하게 만들고 편향을 손해보는 대신 분산을 낮추어 전체적으로 더 훌륭한 모델을 만들어낸다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EA3A6C-1DF0-457B-437B-F0A871758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962025"/>
            <a:ext cx="4059668" cy="270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16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부스팅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921C5-10E5-E86B-D94E-3EA512A50DEC}"/>
              </a:ext>
            </a:extLst>
          </p:cNvPr>
          <p:cNvSpPr txBox="1"/>
          <p:nvPr/>
        </p:nvSpPr>
        <p:spPr>
          <a:xfrm>
            <a:off x="5404757" y="952500"/>
            <a:ext cx="32725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이전 모델이 과소 적합했던 훈련 샘플의 가중치를 더 높이는 것이다</a:t>
            </a:r>
            <a:r>
              <a:rPr lang="en-US" altLang="ko-KR" dirty="0"/>
              <a:t>. </a:t>
            </a:r>
            <a:r>
              <a:rPr lang="ko-KR" altLang="en-US" dirty="0"/>
              <a:t>이렇게 하면 새로운 예측기는 학습하기 어려운 샘플에 점점 더 맞춰지게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다시 말해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먼저 알고리즘이 기반이 되는 첫 번째 분류기를 훈련 세트에서 훈련시키고 예측을 만든다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그 다음에 알고리즘이 잘못 분류된 훈련 샘플의 가중치를 상대적으로 높인다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두 번째 분류기는 업데이트된 가중치를 사용해 훈련 세트에서 훈련하고 다시 </a:t>
            </a:r>
            <a:r>
              <a:rPr lang="ko-KR" altLang="en-US" dirty="0">
                <a:latin typeface="Helvetica Neue"/>
              </a:rPr>
              <a:t>예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측을 만든다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그 다음에 다시 가중치를 업데이트하는 식으로 계속된다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8745C-3326-F36F-4045-E88C570BD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55550"/>
            <a:ext cx="3687209" cy="25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47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부스팅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921C5-10E5-E86B-D94E-3EA512A50DEC}"/>
              </a:ext>
            </a:extLst>
          </p:cNvPr>
          <p:cNvSpPr txBox="1"/>
          <p:nvPr/>
        </p:nvSpPr>
        <p:spPr>
          <a:xfrm>
            <a:off x="5600700" y="1055549"/>
            <a:ext cx="36902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에이다부스트처럼</a:t>
            </a:r>
            <a:r>
              <a:rPr lang="ko-KR" altLang="en-US" dirty="0"/>
              <a:t> </a:t>
            </a:r>
            <a:r>
              <a:rPr lang="ko-KR" altLang="en-US" dirty="0" err="1"/>
              <a:t>그레이디언트</a:t>
            </a:r>
            <a:r>
              <a:rPr lang="ko-KR" altLang="en-US" dirty="0"/>
              <a:t> </a:t>
            </a:r>
            <a:r>
              <a:rPr lang="ko-KR" altLang="en-US" dirty="0" err="1"/>
              <a:t>부스팅은</a:t>
            </a:r>
            <a:r>
              <a:rPr lang="ko-KR" altLang="en-US" dirty="0"/>
              <a:t> 앙상블에 이전까지의 오차를 보정하도록 예측기를 순차적으로 추가한다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ko-KR" altLang="en-US" dirty="0" err="1"/>
              <a:t>에이다부스트처럼</a:t>
            </a:r>
            <a:r>
              <a:rPr lang="ko-KR" altLang="en-US" dirty="0"/>
              <a:t> 반복마다 샘플의 가중치를 수정하는 대신 이전 예측기가 만든 잔여 오차에 새로운 예측기를 학습시킨다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1E96A2-4896-59EB-727A-928E61781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63" y="973115"/>
            <a:ext cx="4191737" cy="280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069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401</Words>
  <Application>Microsoft Office PowerPoint</Application>
  <PresentationFormat>화면 슬라이드 쇼(16:9)</PresentationFormat>
  <Paragraphs>51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NanumGothic ExtraBold</vt:lpstr>
      <vt:lpstr>Helvetica Neue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jhh6861@gmail.com</cp:lastModifiedBy>
  <cp:revision>6</cp:revision>
  <dcterms:modified xsi:type="dcterms:W3CDTF">2022-05-23T05:35:12Z</dcterms:modified>
</cp:coreProperties>
</file>